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7"/>
  </p:notesMasterIdLst>
  <p:sldIdLst>
    <p:sldId id="256" r:id="rId2"/>
    <p:sldId id="279" r:id="rId3"/>
    <p:sldId id="306" r:id="rId4"/>
    <p:sldId id="307" r:id="rId5"/>
    <p:sldId id="308" r:id="rId6"/>
    <p:sldId id="309" r:id="rId7"/>
    <p:sldId id="310" r:id="rId8"/>
    <p:sldId id="311" r:id="rId9"/>
    <p:sldId id="312"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4" r:id="rId26"/>
    <p:sldId id="275" r:id="rId27"/>
    <p:sldId id="276" r:id="rId28"/>
    <p:sldId id="277" r:id="rId29"/>
    <p:sldId id="278" r:id="rId30"/>
    <p:sldId id="291" r:id="rId31"/>
    <p:sldId id="292" r:id="rId32"/>
    <p:sldId id="293" r:id="rId33"/>
    <p:sldId id="294" r:id="rId34"/>
    <p:sldId id="295" r:id="rId35"/>
    <p:sldId id="296" r:id="rId36"/>
    <p:sldId id="297" r:id="rId37"/>
    <p:sldId id="298" r:id="rId38"/>
    <p:sldId id="299" r:id="rId39"/>
    <p:sldId id="300" r:id="rId40"/>
    <p:sldId id="301" r:id="rId41"/>
    <p:sldId id="302" r:id="rId42"/>
    <p:sldId id="303" r:id="rId43"/>
    <p:sldId id="304" r:id="rId44"/>
    <p:sldId id="305" r:id="rId45"/>
    <p:sldId id="273"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D618"/>
    <a:srgbClr val="E32FC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1812"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3D6A01-B6EB-438F-A33E-C7FFF3B9085A}" type="datetimeFigureOut">
              <a:rPr lang="en-US" smtClean="0"/>
              <a:pPr/>
              <a:t>10/7/2009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8BE0E6-ECFB-4733-BD05-92140C5D673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BE0E6-ECFB-4733-BD05-92140C5D6736}"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BE0E6-ECFB-4733-BD05-92140C5D6736}"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BE0E6-ECFB-4733-BD05-92140C5D6736}"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598B0C2-DBAE-4371-8225-15367EB5C44A}" type="datetimeFigureOut">
              <a:rPr lang="en-US" smtClean="0"/>
              <a:pPr/>
              <a:t>10/7/2009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34EA391-1506-4742-8838-B7E795C8ABB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598B0C2-DBAE-4371-8225-15367EB5C44A}" type="datetimeFigureOut">
              <a:rPr lang="en-US" smtClean="0"/>
              <a:pPr/>
              <a:t>10/7/2009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4EA391-1506-4742-8838-B7E795C8ABB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598B0C2-DBAE-4371-8225-15367EB5C44A}" type="datetimeFigureOut">
              <a:rPr lang="en-US" smtClean="0"/>
              <a:pPr/>
              <a:t>10/7/2009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4EA391-1506-4742-8838-B7E795C8ABB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598B0C2-DBAE-4371-8225-15367EB5C44A}" type="datetimeFigureOut">
              <a:rPr lang="en-US" smtClean="0"/>
              <a:pPr/>
              <a:t>10/7/2009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4EA391-1506-4742-8838-B7E795C8ABB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598B0C2-DBAE-4371-8225-15367EB5C44A}" type="datetimeFigureOut">
              <a:rPr lang="en-US" smtClean="0"/>
              <a:pPr/>
              <a:t>10/7/2009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4EA391-1506-4742-8838-B7E795C8ABB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598B0C2-DBAE-4371-8225-15367EB5C44A}" type="datetimeFigureOut">
              <a:rPr lang="en-US" smtClean="0"/>
              <a:pPr/>
              <a:t>10/7/2009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4EA391-1506-4742-8838-B7E795C8ABB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598B0C2-DBAE-4371-8225-15367EB5C44A}" type="datetimeFigureOut">
              <a:rPr lang="en-US" smtClean="0"/>
              <a:pPr/>
              <a:t>10/7/2009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4EA391-1506-4742-8838-B7E795C8ABB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598B0C2-DBAE-4371-8225-15367EB5C44A}" type="datetimeFigureOut">
              <a:rPr lang="en-US" smtClean="0"/>
              <a:pPr/>
              <a:t>10/7/2009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4EA391-1506-4742-8838-B7E795C8ABB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98B0C2-DBAE-4371-8225-15367EB5C44A}" type="datetimeFigureOut">
              <a:rPr lang="en-US" smtClean="0"/>
              <a:pPr/>
              <a:t>10/7/2009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4EA391-1506-4742-8838-B7E795C8ABB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598B0C2-DBAE-4371-8225-15367EB5C44A}" type="datetimeFigureOut">
              <a:rPr lang="en-US" smtClean="0"/>
              <a:pPr/>
              <a:t>10/7/2009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4EA391-1506-4742-8838-B7E795C8ABB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598B0C2-DBAE-4371-8225-15367EB5C44A}" type="datetimeFigureOut">
              <a:rPr lang="en-US" smtClean="0"/>
              <a:pPr/>
              <a:t>10/7/2009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634EA391-1506-4742-8838-B7E795C8ABB9}"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598B0C2-DBAE-4371-8225-15367EB5C44A}" type="datetimeFigureOut">
              <a:rPr lang="en-US" smtClean="0"/>
              <a:pPr/>
              <a:t>10/7/2009</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34EA391-1506-4742-8838-B7E795C8ABB9}"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hyperlink" Target="http://www.savannah.chatham.k12.ga.us:8081/ISMF/2007/Heard/5th%20Our%20Land%20of%20Georgia/Land%20of%20GA_files/page0006.htm"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www.savannah.chatham.k12.ga.us:8081/ISMF/2007/Heard/5th%20Our%20Land%20of%20Georgia/Land%20of%20GA_files/page0003.htm"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9.xml"/><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hyperlink" Target="http://www.nytimes.com/slideshow/2008/09/13/us/0913-IKE_index.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0">
            <a:schemeClr val="accent1"/>
          </a:lnRef>
          <a:fillRef idx="3">
            <a:schemeClr val="accent1"/>
          </a:fillRef>
          <a:effectRef idx="3">
            <a:schemeClr val="accent1"/>
          </a:effectRef>
          <a:fontRef idx="minor">
            <a:schemeClr val="lt1"/>
          </a:fontRef>
        </p:style>
        <p:txBody>
          <a:bodyPr/>
          <a:lstStyle/>
          <a:p>
            <a:r>
              <a:rPr lang="en-US" dirty="0" smtClean="0"/>
              <a:t>The Costal Plains </a:t>
            </a:r>
            <a:endParaRPr lang="en-US" dirty="0"/>
          </a:p>
        </p:txBody>
      </p:sp>
      <p:sp>
        <p:nvSpPr>
          <p:cNvPr id="3" name="Subtitle 2"/>
          <p:cNvSpPr>
            <a:spLocks noGrp="1"/>
          </p:cNvSpPr>
          <p:nvPr>
            <p:ph type="subTitle" idx="1"/>
          </p:nvPr>
        </p:nvSpPr>
        <p:spPr>
          <a:xfrm>
            <a:off x="1243148" y="3847012"/>
            <a:ext cx="6400800" cy="1752600"/>
          </a:xfrm>
        </p:spPr>
        <p:style>
          <a:lnRef idx="0">
            <a:schemeClr val="accent1"/>
          </a:lnRef>
          <a:fillRef idx="3">
            <a:schemeClr val="accent1"/>
          </a:fillRef>
          <a:effectRef idx="3">
            <a:schemeClr val="accent1"/>
          </a:effectRef>
          <a:fontRef idx="minor">
            <a:schemeClr val="lt1"/>
          </a:fontRef>
        </p:style>
        <p:txBody>
          <a:bodyPr/>
          <a:lstStyle/>
          <a:p>
            <a:r>
              <a:rPr lang="en-US" dirty="0" smtClean="0"/>
              <a:t>Report By:</a:t>
            </a:r>
          </a:p>
          <a:p>
            <a:r>
              <a:rPr lang="en-US" dirty="0" smtClean="0">
                <a:solidFill>
                  <a:srgbClr val="E32FC9"/>
                </a:solidFill>
              </a:rPr>
              <a:t>Azelie ,</a:t>
            </a:r>
            <a:r>
              <a:rPr lang="en-US" dirty="0" smtClean="0"/>
              <a:t> </a:t>
            </a:r>
            <a:r>
              <a:rPr lang="en-US" dirty="0" smtClean="0">
                <a:solidFill>
                  <a:srgbClr val="7030A0"/>
                </a:solidFill>
              </a:rPr>
              <a:t>Tristan</a:t>
            </a:r>
            <a:r>
              <a:rPr lang="en-US" dirty="0" smtClean="0">
                <a:solidFill>
                  <a:schemeClr val="bg1"/>
                </a:solidFill>
              </a:rPr>
              <a:t>, Wil , </a:t>
            </a:r>
            <a:r>
              <a:rPr lang="en-US" dirty="0" smtClean="0">
                <a:solidFill>
                  <a:srgbClr val="FFFF00"/>
                </a:solidFill>
              </a:rPr>
              <a:t>Alex</a:t>
            </a:r>
            <a:r>
              <a:rPr lang="en-US" dirty="0" smtClean="0"/>
              <a:t>, and </a:t>
            </a:r>
            <a:r>
              <a:rPr lang="en-US" dirty="0" smtClean="0">
                <a:solidFill>
                  <a:schemeClr val="tx1">
                    <a:lumMod val="50000"/>
                  </a:schemeClr>
                </a:solidFill>
              </a:rPr>
              <a:t>Ryan</a:t>
            </a:r>
            <a:r>
              <a:rPr lang="en-US" dirty="0" smtClean="0">
                <a:solidFill>
                  <a:srgbClr val="2FD618"/>
                </a:solidFill>
              </a:rPr>
              <a:t>.</a:t>
            </a:r>
            <a:endParaRPr lang="en-US" dirty="0">
              <a:solidFill>
                <a:srgbClr val="2FD618"/>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Gulf Coast Plain</a:t>
            </a:r>
            <a:endParaRPr lang="en-US" dirty="0"/>
          </a:p>
        </p:txBody>
      </p:sp>
      <p:pic>
        <p:nvPicPr>
          <p:cNvPr id="6" name="Picture Placeholder 5" descr="moody_gardens_med.jpg"/>
          <p:cNvPicPr>
            <a:picLocks noGrp="1" noChangeAspect="1"/>
          </p:cNvPicPr>
          <p:nvPr>
            <p:ph type="pic" idx="1"/>
          </p:nvPr>
        </p:nvPicPr>
        <p:blipFill>
          <a:blip r:embed="rId3"/>
          <a:srcRect l="9155" r="9155"/>
          <a:stretch>
            <a:fillRect/>
          </a:stretch>
        </p:blipFill>
        <p:spPr/>
      </p:pic>
      <p:sp>
        <p:nvSpPr>
          <p:cNvPr id="5" name="Text Placeholder 4"/>
          <p:cNvSpPr>
            <a:spLocks noGrp="1"/>
          </p:cNvSpPr>
          <p:nvPr>
            <p:ph type="body" sz="half" idx="2"/>
          </p:nvPr>
        </p:nvSpPr>
        <p:spPr/>
        <p:txBody>
          <a:bodyPr/>
          <a:lstStyle/>
          <a:p>
            <a:pPr algn="ctr"/>
            <a:r>
              <a:rPr lang="en-US" dirty="0" smtClean="0"/>
              <a:t>Moody Gardens, Galveston</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Gulf Coast Plain</a:t>
            </a:r>
            <a:endParaRPr lang="en-US" dirty="0"/>
          </a:p>
        </p:txBody>
      </p:sp>
      <p:pic>
        <p:nvPicPr>
          <p:cNvPr id="5" name="Picture Placeholder 4" descr="2740600-Travel_Picture-Corpus_Christi.png"/>
          <p:cNvPicPr>
            <a:picLocks noGrp="1" noChangeAspect="1"/>
          </p:cNvPicPr>
          <p:nvPr>
            <p:ph type="pic" idx="1"/>
          </p:nvPr>
        </p:nvPicPr>
        <p:blipFill>
          <a:blip r:embed="rId2"/>
          <a:srcRect l="4524" r="4524"/>
          <a:stretch>
            <a:fillRect/>
          </a:stretch>
        </p:blipFill>
        <p:spPr/>
      </p:pic>
      <p:sp>
        <p:nvSpPr>
          <p:cNvPr id="4" name="Text Placeholder 3"/>
          <p:cNvSpPr>
            <a:spLocks noGrp="1"/>
          </p:cNvSpPr>
          <p:nvPr>
            <p:ph type="body" sz="half" idx="2"/>
          </p:nvPr>
        </p:nvSpPr>
        <p:spPr/>
        <p:txBody>
          <a:bodyPr/>
          <a:lstStyle/>
          <a:p>
            <a:pPr algn="ctr"/>
            <a:r>
              <a:rPr lang="en-US" dirty="0" smtClean="0"/>
              <a:t>U.S.S. Lexington, Corpus Christi</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Gulf Coast Plain</a:t>
            </a:r>
            <a:endParaRPr lang="en-US" dirty="0"/>
          </a:p>
        </p:txBody>
      </p:sp>
      <p:pic>
        <p:nvPicPr>
          <p:cNvPr id="5" name="Picture Placeholder 4" descr="T373929A.jpg"/>
          <p:cNvPicPr>
            <a:picLocks noGrp="1" noChangeAspect="1"/>
          </p:cNvPicPr>
          <p:nvPr>
            <p:ph type="pic" idx="1"/>
          </p:nvPr>
        </p:nvPicPr>
        <p:blipFill>
          <a:blip r:embed="rId2"/>
          <a:srcRect l="6475" r="6475"/>
          <a:stretch>
            <a:fillRect/>
          </a:stretch>
        </p:blipFill>
        <p:spPr/>
      </p:pic>
      <p:sp>
        <p:nvSpPr>
          <p:cNvPr id="4" name="Text Placeholder 3"/>
          <p:cNvSpPr>
            <a:spLocks noGrp="1"/>
          </p:cNvSpPr>
          <p:nvPr>
            <p:ph type="body" sz="half" idx="2"/>
          </p:nvPr>
        </p:nvSpPr>
        <p:spPr/>
        <p:txBody>
          <a:bodyPr/>
          <a:lstStyle/>
          <a:p>
            <a:pPr algn="ctr"/>
            <a:r>
              <a:rPr lang="en-US" dirty="0" smtClean="0"/>
              <a:t>Johnson Space Center, Houston</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Piney Woods</a:t>
            </a:r>
            <a:endParaRPr lang="en-US" dirty="0"/>
          </a:p>
        </p:txBody>
      </p:sp>
      <p:pic>
        <p:nvPicPr>
          <p:cNvPr id="5" name="Picture Placeholder 4" descr="2954546-Travel_Picture-Texarkana.jpg"/>
          <p:cNvPicPr>
            <a:picLocks noGrp="1" noChangeAspect="1"/>
          </p:cNvPicPr>
          <p:nvPr>
            <p:ph type="pic" idx="1"/>
          </p:nvPr>
        </p:nvPicPr>
        <p:blipFill>
          <a:blip r:embed="rId2"/>
          <a:srcRect t="5550" b="5550"/>
          <a:stretch>
            <a:fillRect/>
          </a:stretch>
        </p:blipFill>
        <p:spPr/>
      </p:pic>
      <p:sp>
        <p:nvSpPr>
          <p:cNvPr id="4" name="Text Placeholder 3"/>
          <p:cNvSpPr>
            <a:spLocks noGrp="1"/>
          </p:cNvSpPr>
          <p:nvPr>
            <p:ph type="body" sz="half" idx="2"/>
          </p:nvPr>
        </p:nvSpPr>
        <p:spPr/>
        <p:txBody>
          <a:bodyPr/>
          <a:lstStyle/>
          <a:p>
            <a:pPr algn="ctr"/>
            <a:r>
              <a:rPr lang="en-US" dirty="0" smtClean="0"/>
              <a:t>Arkansas-Texas State line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Piney Woods</a:t>
            </a:r>
            <a:endParaRPr lang="en-US" dirty="0"/>
          </a:p>
        </p:txBody>
      </p:sp>
      <p:pic>
        <p:nvPicPr>
          <p:cNvPr id="5" name="Picture Placeholder 4" descr="oldsparky.jpg"/>
          <p:cNvPicPr>
            <a:picLocks noGrp="1" noChangeAspect="1"/>
          </p:cNvPicPr>
          <p:nvPr>
            <p:ph type="pic" idx="1"/>
          </p:nvPr>
        </p:nvPicPr>
        <p:blipFill>
          <a:blip r:embed="rId2"/>
          <a:srcRect t="25717" b="25717"/>
          <a:stretch>
            <a:fillRect/>
          </a:stretch>
        </p:blipFill>
        <p:spPr>
          <a:xfrm>
            <a:off x="1792288" y="585391"/>
            <a:ext cx="5522912" cy="4142184"/>
          </a:xfrm>
        </p:spPr>
      </p:pic>
      <p:sp>
        <p:nvSpPr>
          <p:cNvPr id="4" name="Text Placeholder 3"/>
          <p:cNvSpPr>
            <a:spLocks noGrp="1"/>
          </p:cNvSpPr>
          <p:nvPr>
            <p:ph type="body" sz="half" idx="2"/>
          </p:nvPr>
        </p:nvSpPr>
        <p:spPr>
          <a:xfrm>
            <a:off x="0" y="2819400"/>
            <a:ext cx="1905000" cy="2179320"/>
          </a:xfrm>
        </p:spPr>
        <p:txBody>
          <a:bodyPr/>
          <a:lstStyle/>
          <a:p>
            <a:pPr algn="ctr"/>
            <a:r>
              <a:rPr lang="en-US" dirty="0" smtClean="0"/>
              <a:t>“Old Sparky”, Huntsville</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Piney Woods</a:t>
            </a:r>
            <a:endParaRPr lang="en-US" dirty="0"/>
          </a:p>
        </p:txBody>
      </p:sp>
      <p:pic>
        <p:nvPicPr>
          <p:cNvPr id="5" name="Picture Placeholder 4" descr="l_welcome_pagestack1_014.jpg"/>
          <p:cNvPicPr>
            <a:picLocks noGrp="1" noChangeAspect="1"/>
          </p:cNvPicPr>
          <p:nvPr>
            <p:ph type="pic" idx="1"/>
          </p:nvPr>
        </p:nvPicPr>
        <p:blipFill>
          <a:blip r:embed="rId2"/>
          <a:srcRect t="25000" b="25000"/>
          <a:stretch>
            <a:fillRect/>
          </a:stretch>
        </p:blipFill>
        <p:spPr/>
      </p:pic>
      <p:sp>
        <p:nvSpPr>
          <p:cNvPr id="4" name="Text Placeholder 3"/>
          <p:cNvSpPr>
            <a:spLocks noGrp="1"/>
          </p:cNvSpPr>
          <p:nvPr>
            <p:ph type="body" sz="half" idx="2"/>
          </p:nvPr>
        </p:nvSpPr>
        <p:spPr/>
        <p:txBody>
          <a:bodyPr/>
          <a:lstStyle/>
          <a:p>
            <a:pPr algn="ctr"/>
            <a:r>
              <a:rPr lang="en-US" dirty="0" smtClean="0"/>
              <a:t>Historic Nacogdoches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South Texas Plain</a:t>
            </a:r>
            <a:endParaRPr lang="en-US" dirty="0"/>
          </a:p>
        </p:txBody>
      </p:sp>
      <p:pic>
        <p:nvPicPr>
          <p:cNvPr id="5" name="Picture Placeholder 4" descr="15-1-04_cg22f.jpg"/>
          <p:cNvPicPr>
            <a:picLocks noGrp="1" noChangeAspect="1"/>
          </p:cNvPicPr>
          <p:nvPr>
            <p:ph type="pic" idx="1"/>
          </p:nvPr>
        </p:nvPicPr>
        <p:blipFill>
          <a:blip r:embed="rId2"/>
          <a:srcRect t="11654" b="11654"/>
          <a:stretch>
            <a:fillRect/>
          </a:stretch>
        </p:blipFill>
        <p:spPr/>
      </p:pic>
      <p:sp>
        <p:nvSpPr>
          <p:cNvPr id="4" name="Text Placeholder 3"/>
          <p:cNvSpPr>
            <a:spLocks noGrp="1"/>
          </p:cNvSpPr>
          <p:nvPr>
            <p:ph type="body" sz="half" idx="2"/>
          </p:nvPr>
        </p:nvSpPr>
        <p:spPr/>
        <p:txBody>
          <a:bodyPr/>
          <a:lstStyle/>
          <a:p>
            <a:pPr algn="ctr"/>
            <a:r>
              <a:rPr lang="en-US" dirty="0" smtClean="0"/>
              <a:t>Port Brownsville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South Texas Plain</a:t>
            </a:r>
            <a:endParaRPr lang="en-US" dirty="0"/>
          </a:p>
        </p:txBody>
      </p:sp>
      <p:pic>
        <p:nvPicPr>
          <p:cNvPr id="5" name="Picture Placeholder 4" descr="Bryan_Queen_Theater_TX_20041126_01.jpg"/>
          <p:cNvPicPr>
            <a:picLocks noGrp="1" noChangeAspect="1"/>
          </p:cNvPicPr>
          <p:nvPr>
            <p:ph type="pic" idx="1"/>
          </p:nvPr>
        </p:nvPicPr>
        <p:blipFill>
          <a:blip r:embed="rId2"/>
          <a:srcRect/>
          <a:stretch>
            <a:fillRect/>
          </a:stretch>
        </p:blipFill>
        <p:spPr/>
      </p:pic>
      <p:sp>
        <p:nvSpPr>
          <p:cNvPr id="4" name="Text Placeholder 3"/>
          <p:cNvSpPr>
            <a:spLocks noGrp="1"/>
          </p:cNvSpPr>
          <p:nvPr>
            <p:ph type="body" sz="half" idx="2"/>
          </p:nvPr>
        </p:nvSpPr>
        <p:spPr/>
        <p:txBody>
          <a:bodyPr/>
          <a:lstStyle/>
          <a:p>
            <a:pPr algn="ctr"/>
            <a:r>
              <a:rPr lang="en-US" dirty="0" smtClean="0"/>
              <a:t> </a:t>
            </a:r>
            <a:r>
              <a:rPr lang="en-US" smtClean="0"/>
              <a:t>Historic Kingsville</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South Texas Plains</a:t>
            </a:r>
            <a:endParaRPr lang="en-US" dirty="0"/>
          </a:p>
        </p:txBody>
      </p:sp>
      <p:pic>
        <p:nvPicPr>
          <p:cNvPr id="5" name="Picture Placeholder 4" descr="uoftbrownsville.jpg"/>
          <p:cNvPicPr>
            <a:picLocks noGrp="1" noChangeAspect="1"/>
          </p:cNvPicPr>
          <p:nvPr>
            <p:ph type="pic" idx="1"/>
          </p:nvPr>
        </p:nvPicPr>
        <p:blipFill>
          <a:blip r:embed="rId2"/>
          <a:srcRect t="46" b="46"/>
          <a:stretch>
            <a:fillRect/>
          </a:stretch>
        </p:blipFill>
        <p:spPr/>
      </p:pic>
      <p:sp>
        <p:nvSpPr>
          <p:cNvPr id="4" name="Text Placeholder 3"/>
          <p:cNvSpPr>
            <a:spLocks noGrp="1"/>
          </p:cNvSpPr>
          <p:nvPr>
            <p:ph type="body" sz="half" idx="2"/>
          </p:nvPr>
        </p:nvSpPr>
        <p:spPr/>
        <p:txBody>
          <a:bodyPr/>
          <a:lstStyle/>
          <a:p>
            <a:pPr algn="ctr"/>
            <a:r>
              <a:rPr lang="en-US" dirty="0" smtClean="0"/>
              <a:t>University of Texas at Brownsville</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Post Oak Belt</a:t>
            </a:r>
            <a:endParaRPr lang="en-US" dirty="0"/>
          </a:p>
        </p:txBody>
      </p:sp>
      <p:pic>
        <p:nvPicPr>
          <p:cNvPr id="5" name="Picture Placeholder 4" descr="facademic1.jpg"/>
          <p:cNvPicPr>
            <a:picLocks noGrp="1" noChangeAspect="1"/>
          </p:cNvPicPr>
          <p:nvPr>
            <p:ph type="pic" idx="1"/>
          </p:nvPr>
        </p:nvPicPr>
        <p:blipFill>
          <a:blip r:embed="rId2"/>
          <a:srcRect t="24668" b="24668"/>
          <a:stretch>
            <a:fillRect/>
          </a:stretch>
        </p:blipFill>
        <p:spPr/>
      </p:pic>
      <p:sp>
        <p:nvSpPr>
          <p:cNvPr id="4" name="Text Placeholder 3"/>
          <p:cNvSpPr>
            <a:spLocks noGrp="1"/>
          </p:cNvSpPr>
          <p:nvPr>
            <p:ph type="body" sz="half" idx="2"/>
          </p:nvPr>
        </p:nvSpPr>
        <p:spPr/>
        <p:txBody>
          <a:bodyPr/>
          <a:lstStyle/>
          <a:p>
            <a:pPr algn="ctr"/>
            <a:r>
              <a:rPr lang="en-US" dirty="0" smtClean="0"/>
              <a:t>Texas A&amp;M University, College Station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0"/>
            <a:ext cx="9144000" cy="769441"/>
          </a:xfrm>
          <a:prstGeom prst="rect">
            <a:avLst/>
          </a:prstGeom>
          <a:noFill/>
        </p:spPr>
        <p:txBody>
          <a:bodyPr wrap="square" rtlCol="0">
            <a:spAutoFit/>
          </a:bodyPr>
          <a:lstStyle/>
          <a:p>
            <a:r>
              <a:rPr lang="en-US" sz="4400" dirty="0" smtClean="0"/>
              <a:t>Summary page on the Coastal Plains </a:t>
            </a:r>
            <a:endParaRPr lang="en-US" sz="4400" dirty="0"/>
          </a:p>
        </p:txBody>
      </p:sp>
      <p:sp>
        <p:nvSpPr>
          <p:cNvPr id="23553" name="Rectangle 1"/>
          <p:cNvSpPr>
            <a:spLocks noChangeArrowheads="1"/>
          </p:cNvSpPr>
          <p:nvPr/>
        </p:nvSpPr>
        <p:spPr bwMode="auto">
          <a:xfrm rot="10800000" flipV="1">
            <a:off x="0" y="1981200"/>
            <a:ext cx="9144000" cy="4154984"/>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Gill Sans MT" pitchFamily="34" charset="0"/>
              </a:rPr>
              <a:t>“Many years ago the Coastal Plains were on the floor of the sea, but now the plains are 500 feet above sea level. Did you know a lot of rivers go through the Coastal Plains? They are the Chattahoochee, Flint, Ocmulgee, Altamaha, Savannah, and Ogeechee Rivers. We are lucky because we live near the Savannah River. It is very beautiful! The Coastal Plains region covers over one-half of the state. There is only one famous swamp that goes through the Coastal Plains, and it is called the </a:t>
            </a:r>
            <a:r>
              <a:rPr kumimoji="0" lang="en-US" sz="1800" b="0" i="0" u="none" strike="noStrike" cap="none" normalizeH="0" baseline="0" dirty="0" smtClean="0">
                <a:ln>
                  <a:noFill/>
                </a:ln>
                <a:solidFill>
                  <a:schemeClr val="tx1"/>
                </a:solidFill>
                <a:effectLst/>
                <a:latin typeface="Gill Sans MT" pitchFamily="34" charset="0"/>
                <a:hlinkClick r:id="rId3"/>
              </a:rPr>
              <a:t>Okefenokee Swamp</a:t>
            </a:r>
            <a:r>
              <a:rPr kumimoji="0" lang="en-US" sz="1800" b="0" i="0" u="none" strike="noStrike" cap="none" normalizeH="0" baseline="0" dirty="0" smtClean="0">
                <a:ln>
                  <a:noFill/>
                </a:ln>
                <a:solidFill>
                  <a:schemeClr val="tx1"/>
                </a:solidFill>
                <a:effectLst/>
                <a:latin typeface="Gill Sans MT" pitchFamily="34" charset="0"/>
              </a:rPr>
              <a:t>. The soil is made up of sand and clay. The Coastal Plains have many salt marshes where many animals live and plants grow. Some of the animals you might see are squirrels, rattlesnakes, and crows. The plants that grow in the Coastal Plains are pine and oak trees and ferns. The weather in the coastal plains in summer is hot and humid, but in the winter it gets chilly. The rainfall is around 51 inches per year. “</a:t>
            </a:r>
          </a:p>
          <a:p>
            <a:pPr marL="0" marR="0" lvl="0" indent="0" algn="l" defTabSz="914400" rtl="0" eaLnBrk="1" fontAlgn="base" latinLnBrk="0" hangingPunct="1">
              <a:lnSpc>
                <a:spcPct val="100000"/>
              </a:lnSpc>
              <a:spcBef>
                <a:spcPct val="0"/>
              </a:spcBef>
              <a:spcAft>
                <a:spcPct val="0"/>
              </a:spcAft>
              <a:buClrTx/>
              <a:buSzTx/>
              <a:buFontTx/>
              <a:buNone/>
              <a:tabLst/>
            </a:pPr>
            <a:endParaRPr lang="en-US" dirty="0" smtClean="0">
              <a:latin typeface="Gill Sans MT"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Gill Sans MT"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dirty="0" smtClean="0">
              <a:latin typeface="Gill Sans MT"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Gill Sans MT"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6" name="Rectangle 5"/>
          <p:cNvSpPr/>
          <p:nvPr/>
        </p:nvSpPr>
        <p:spPr>
          <a:xfrm>
            <a:off x="914400" y="5181600"/>
            <a:ext cx="4572000" cy="1200329"/>
          </a:xfrm>
          <a:prstGeom prst="rect">
            <a:avLst/>
          </a:prstGeom>
        </p:spPr>
        <p:txBody>
          <a:bodyPr>
            <a:spAutoFit/>
          </a:bodyPr>
          <a:lstStyle/>
          <a:p>
            <a:r>
              <a:rPr lang="en-US" dirty="0" smtClean="0">
                <a:hlinkClick r:id="rId4"/>
              </a:rPr>
              <a:t>http://www.savannah.chatham.k12.ga.us:8081/ISMF/2007/Heard/5th%20Our%20Land%20of%20Georgia/Land%20of%20GA_files/page0003.htm</a:t>
            </a:r>
            <a:r>
              <a:rPr lang="en-US" dirty="0" smtClean="0"/>
              <a:t>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Post Oak Belt</a:t>
            </a:r>
            <a:endParaRPr lang="en-US" dirty="0"/>
          </a:p>
        </p:txBody>
      </p:sp>
      <p:pic>
        <p:nvPicPr>
          <p:cNvPr id="5" name="Picture Placeholder 4" descr="bastroplake.jpg"/>
          <p:cNvPicPr>
            <a:picLocks noGrp="1" noChangeAspect="1"/>
          </p:cNvPicPr>
          <p:nvPr>
            <p:ph type="pic" idx="1"/>
          </p:nvPr>
        </p:nvPicPr>
        <p:blipFill>
          <a:blip r:embed="rId2"/>
          <a:srcRect/>
          <a:stretch>
            <a:fillRect/>
          </a:stretch>
        </p:blipFill>
        <p:spPr/>
      </p:pic>
      <p:sp>
        <p:nvSpPr>
          <p:cNvPr id="4" name="Text Placeholder 3"/>
          <p:cNvSpPr>
            <a:spLocks noGrp="1"/>
          </p:cNvSpPr>
          <p:nvPr>
            <p:ph type="body" sz="half" idx="2"/>
          </p:nvPr>
        </p:nvSpPr>
        <p:spPr/>
        <p:txBody>
          <a:bodyPr/>
          <a:lstStyle/>
          <a:p>
            <a:pPr algn="ctr"/>
            <a:r>
              <a:rPr lang="en-US" dirty="0" smtClean="0"/>
              <a:t>Bastrop State Park</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Blackland</a:t>
            </a:r>
            <a:r>
              <a:rPr lang="en-US" dirty="0" smtClean="0"/>
              <a:t> Prairie</a:t>
            </a:r>
            <a:endParaRPr lang="en-US" dirty="0"/>
          </a:p>
        </p:txBody>
      </p:sp>
      <p:pic>
        <p:nvPicPr>
          <p:cNvPr id="5" name="Picture Placeholder 4" descr="2716415879_cda0c907dd.jpg"/>
          <p:cNvPicPr>
            <a:picLocks noGrp="1" noChangeAspect="1"/>
          </p:cNvPicPr>
          <p:nvPr>
            <p:ph type="pic" idx="1"/>
          </p:nvPr>
        </p:nvPicPr>
        <p:blipFill>
          <a:blip r:embed="rId2"/>
          <a:srcRect l="2400" r="2400"/>
          <a:stretch>
            <a:fillRect/>
          </a:stretch>
        </p:blipFill>
        <p:spPr/>
      </p:pic>
      <p:sp>
        <p:nvSpPr>
          <p:cNvPr id="4" name="Text Placeholder 3"/>
          <p:cNvSpPr>
            <a:spLocks noGrp="1"/>
          </p:cNvSpPr>
          <p:nvPr>
            <p:ph type="body" sz="half" idx="2"/>
          </p:nvPr>
        </p:nvSpPr>
        <p:spPr/>
        <p:txBody>
          <a:bodyPr/>
          <a:lstStyle/>
          <a:p>
            <a:pPr algn="ctr"/>
            <a:r>
              <a:rPr lang="en-US" dirty="0" smtClean="0"/>
              <a:t>Dr. Pepper Factory, Waco</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Blackland</a:t>
            </a:r>
            <a:r>
              <a:rPr lang="en-US" dirty="0" smtClean="0"/>
              <a:t> Prairie  </a:t>
            </a:r>
            <a:endParaRPr lang="en-US" dirty="0"/>
          </a:p>
        </p:txBody>
      </p:sp>
      <p:pic>
        <p:nvPicPr>
          <p:cNvPr id="5" name="Picture Placeholder 4" descr="thealamo.2.jpg"/>
          <p:cNvPicPr>
            <a:picLocks noGrp="1" noChangeAspect="1"/>
          </p:cNvPicPr>
          <p:nvPr>
            <p:ph type="pic" idx="1"/>
          </p:nvPr>
        </p:nvPicPr>
        <p:blipFill>
          <a:blip r:embed="rId2"/>
          <a:srcRect l="6606" r="6606"/>
          <a:stretch>
            <a:fillRect/>
          </a:stretch>
        </p:blipFill>
        <p:spPr>
          <a:xfrm>
            <a:off x="1828800" y="685800"/>
            <a:ext cx="5486400" cy="4114800"/>
          </a:xfrm>
        </p:spPr>
      </p:pic>
      <p:sp>
        <p:nvSpPr>
          <p:cNvPr id="4" name="Text Placeholder 3"/>
          <p:cNvSpPr>
            <a:spLocks noGrp="1"/>
          </p:cNvSpPr>
          <p:nvPr>
            <p:ph type="body" sz="half" idx="2"/>
          </p:nvPr>
        </p:nvSpPr>
        <p:spPr/>
        <p:txBody>
          <a:bodyPr/>
          <a:lstStyle/>
          <a:p>
            <a:pPr algn="ctr"/>
            <a:r>
              <a:rPr lang="en-US" dirty="0" smtClean="0"/>
              <a:t>The Alamo, San Antonio</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Blackland</a:t>
            </a:r>
            <a:r>
              <a:rPr lang="en-US" dirty="0" smtClean="0"/>
              <a:t> Prairie </a:t>
            </a:r>
            <a:endParaRPr lang="en-US" dirty="0"/>
          </a:p>
        </p:txBody>
      </p:sp>
      <p:pic>
        <p:nvPicPr>
          <p:cNvPr id="5" name="Picture Placeholder 4" descr="dallas, texas.jpg"/>
          <p:cNvPicPr>
            <a:picLocks noGrp="1" noChangeAspect="1"/>
          </p:cNvPicPr>
          <p:nvPr>
            <p:ph type="pic" idx="1"/>
          </p:nvPr>
        </p:nvPicPr>
        <p:blipFill>
          <a:blip r:embed="rId2"/>
          <a:srcRect/>
          <a:stretch>
            <a:fillRect/>
          </a:stretch>
        </p:blipFill>
        <p:spPr/>
      </p:pic>
      <p:sp>
        <p:nvSpPr>
          <p:cNvPr id="4" name="Text Placeholder 3"/>
          <p:cNvSpPr>
            <a:spLocks noGrp="1"/>
          </p:cNvSpPr>
          <p:nvPr>
            <p:ph type="body" sz="half" idx="2"/>
          </p:nvPr>
        </p:nvSpPr>
        <p:spPr/>
        <p:txBody>
          <a:bodyPr/>
          <a:lstStyle/>
          <a:p>
            <a:pPr algn="ctr"/>
            <a:r>
              <a:rPr lang="en-US" dirty="0" smtClean="0"/>
              <a:t>Downtown Dallas</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715000"/>
            <a:ext cx="8229600" cy="1143000"/>
          </a:xfrm>
        </p:spPr>
        <p:txBody>
          <a:bodyPr/>
          <a:lstStyle/>
          <a:p>
            <a:r>
              <a:rPr lang="en-US" dirty="0" smtClean="0"/>
              <a:t>Caddo Lake </a:t>
            </a:r>
            <a:endParaRPr lang="en-US" dirty="0"/>
          </a:p>
        </p:txBody>
      </p:sp>
      <p:pic>
        <p:nvPicPr>
          <p:cNvPr id="4" name="Content Placeholder 3" descr="caddo lake.jpg"/>
          <p:cNvPicPr>
            <a:picLocks noGrp="1" noChangeAspect="1"/>
          </p:cNvPicPr>
          <p:nvPr>
            <p:ph idx="1"/>
          </p:nvPr>
        </p:nvPicPr>
        <p:blipFill>
          <a:blip r:embed="rId2"/>
          <a:stretch>
            <a:fillRect/>
          </a:stretch>
        </p:blipFill>
        <p:spPr>
          <a:xfrm>
            <a:off x="0" y="1295400"/>
            <a:ext cx="5852583" cy="4389437"/>
          </a:xfrm>
        </p:spPr>
      </p:pic>
      <p:sp>
        <p:nvSpPr>
          <p:cNvPr id="6" name="TextBox 5"/>
          <p:cNvSpPr txBox="1"/>
          <p:nvPr/>
        </p:nvSpPr>
        <p:spPr>
          <a:xfrm>
            <a:off x="6477000" y="1447800"/>
            <a:ext cx="2423997" cy="923330"/>
          </a:xfrm>
          <a:prstGeom prst="rect">
            <a:avLst/>
          </a:prstGeom>
          <a:noFill/>
        </p:spPr>
        <p:txBody>
          <a:bodyPr wrap="none" rtlCol="0">
            <a:spAutoFit/>
          </a:bodyPr>
          <a:lstStyle/>
          <a:p>
            <a:r>
              <a:rPr lang="en-US" dirty="0" smtClean="0"/>
              <a:t>Caddo Lake is the only</a:t>
            </a:r>
          </a:p>
          <a:p>
            <a:r>
              <a:rPr lang="en-US" dirty="0" smtClean="0"/>
              <a:t>Natural lake in Texas! </a:t>
            </a:r>
            <a:endParaRPr lang="en-US" smtClean="0"/>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Gulf coast Plains </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5638800" y="3200400"/>
            <a:ext cx="3238500" cy="3152775"/>
          </a:xfrm>
          <a:prstGeom prst="rect">
            <a:avLst/>
          </a:prstGeom>
          <a:noFill/>
          <a:ln w="9525">
            <a:noFill/>
            <a:miter lim="800000"/>
            <a:headEnd/>
            <a:tailEnd/>
          </a:ln>
          <a:effectLst/>
        </p:spPr>
      </p:pic>
      <p:sp>
        <p:nvSpPr>
          <p:cNvPr id="5" name="TextBox 4"/>
          <p:cNvSpPr txBox="1"/>
          <p:nvPr/>
        </p:nvSpPr>
        <p:spPr>
          <a:xfrm>
            <a:off x="533400" y="2667000"/>
            <a:ext cx="4648200" cy="923330"/>
          </a:xfrm>
          <a:prstGeom prst="rect">
            <a:avLst/>
          </a:prstGeom>
          <a:noFill/>
        </p:spPr>
        <p:txBody>
          <a:bodyPr wrap="square" rtlCol="0">
            <a:spAutoFit/>
          </a:bodyPr>
          <a:lstStyle/>
          <a:p>
            <a:r>
              <a:rPr lang="en-US" dirty="0" smtClean="0"/>
              <a:t>The Coastal plains have a lot of grass so they have more Cattle then any other sub region in Texas.  </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 Texas Plains </a:t>
            </a:r>
            <a:endParaRPr lang="en-US" dirty="0"/>
          </a:p>
        </p:txBody>
      </p:sp>
      <p:pic>
        <p:nvPicPr>
          <p:cNvPr id="2050" name="Picture 2"/>
          <p:cNvPicPr>
            <a:picLocks noGrp="1" noChangeAspect="1" noChangeArrowheads="1"/>
          </p:cNvPicPr>
          <p:nvPr>
            <p:ph idx="1"/>
          </p:nvPr>
        </p:nvPicPr>
        <p:blipFill>
          <a:blip r:embed="rId2"/>
          <a:srcRect/>
          <a:stretch>
            <a:fillRect/>
          </a:stretch>
        </p:blipFill>
        <p:spPr bwMode="auto">
          <a:xfrm>
            <a:off x="6056818" y="3886200"/>
            <a:ext cx="2810957" cy="2667000"/>
          </a:xfrm>
          <a:prstGeom prst="rect">
            <a:avLst/>
          </a:prstGeom>
          <a:noFill/>
          <a:ln w="9525">
            <a:noFill/>
            <a:miter lim="800000"/>
            <a:headEnd/>
            <a:tailEnd/>
          </a:ln>
          <a:effectLst/>
        </p:spPr>
      </p:pic>
      <p:sp>
        <p:nvSpPr>
          <p:cNvPr id="5" name="TextBox 4"/>
          <p:cNvSpPr txBox="1"/>
          <p:nvPr/>
        </p:nvSpPr>
        <p:spPr>
          <a:xfrm>
            <a:off x="381000" y="2667000"/>
            <a:ext cx="5029200" cy="1200329"/>
          </a:xfrm>
          <a:prstGeom prst="rect">
            <a:avLst/>
          </a:prstGeom>
          <a:noFill/>
        </p:spPr>
        <p:txBody>
          <a:bodyPr wrap="square" rtlCol="0">
            <a:spAutoFit/>
          </a:bodyPr>
          <a:lstStyle/>
          <a:p>
            <a:r>
              <a:rPr lang="en-US" dirty="0" smtClean="0"/>
              <a:t>The south Texas plains Is a lot drearier than much of the sub regions and doesn't get that much water. Most of the people living their get there money off of agricultural.</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Piney woods </a:t>
            </a:r>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6019800" y="3886200"/>
            <a:ext cx="2681817" cy="2468563"/>
          </a:xfrm>
          <a:prstGeom prst="rect">
            <a:avLst/>
          </a:prstGeom>
          <a:noFill/>
          <a:ln w="9525">
            <a:noFill/>
            <a:miter lim="800000"/>
            <a:headEnd/>
            <a:tailEnd/>
          </a:ln>
          <a:effectLst/>
        </p:spPr>
      </p:pic>
      <p:sp>
        <p:nvSpPr>
          <p:cNvPr id="5" name="TextBox 4"/>
          <p:cNvSpPr txBox="1"/>
          <p:nvPr/>
        </p:nvSpPr>
        <p:spPr>
          <a:xfrm>
            <a:off x="304800" y="2971800"/>
            <a:ext cx="5181600" cy="923330"/>
          </a:xfrm>
          <a:prstGeom prst="rect">
            <a:avLst/>
          </a:prstGeom>
          <a:noFill/>
        </p:spPr>
        <p:txBody>
          <a:bodyPr wrap="square" rtlCol="0">
            <a:spAutoFit/>
          </a:bodyPr>
          <a:lstStyle/>
          <a:p>
            <a:r>
              <a:rPr lang="en-US" dirty="0" smtClean="0"/>
              <a:t>The Piney woods get’s there name because all of the Pine trees. Most of the National parks are in this sub regions and a lot of oil fields too. </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 Oak Belt </a:t>
            </a:r>
            <a:endParaRPr lang="en-US" dirty="0"/>
          </a:p>
        </p:txBody>
      </p:sp>
      <p:pic>
        <p:nvPicPr>
          <p:cNvPr id="4098" name="Picture 2"/>
          <p:cNvPicPr>
            <a:picLocks noGrp="1" noChangeAspect="1" noChangeArrowheads="1"/>
          </p:cNvPicPr>
          <p:nvPr>
            <p:ph idx="1"/>
          </p:nvPr>
        </p:nvPicPr>
        <p:blipFill>
          <a:blip r:embed="rId2"/>
          <a:srcRect/>
          <a:stretch>
            <a:fillRect/>
          </a:stretch>
        </p:blipFill>
        <p:spPr bwMode="auto">
          <a:xfrm>
            <a:off x="5715000" y="4267200"/>
            <a:ext cx="2919412" cy="2310605"/>
          </a:xfrm>
          <a:prstGeom prst="rect">
            <a:avLst/>
          </a:prstGeom>
          <a:noFill/>
          <a:ln w="9525">
            <a:noFill/>
            <a:miter lim="800000"/>
            <a:headEnd/>
            <a:tailEnd/>
          </a:ln>
          <a:effectLst/>
        </p:spPr>
      </p:pic>
      <p:sp>
        <p:nvSpPr>
          <p:cNvPr id="5" name="TextBox 4"/>
          <p:cNvSpPr txBox="1"/>
          <p:nvPr/>
        </p:nvSpPr>
        <p:spPr>
          <a:xfrm>
            <a:off x="152400" y="3429000"/>
            <a:ext cx="5257800" cy="646331"/>
          </a:xfrm>
          <a:prstGeom prst="rect">
            <a:avLst/>
          </a:prstGeom>
          <a:noFill/>
        </p:spPr>
        <p:txBody>
          <a:bodyPr wrap="square" rtlCol="0">
            <a:spAutoFit/>
          </a:bodyPr>
          <a:lstStyle/>
          <a:p>
            <a:r>
              <a:rPr lang="en-US" dirty="0" smtClean="0"/>
              <a:t>In the Post oak  a lot of corn, grains, cotton, , peanuts, and pecans. And also it has a lot oak trees.</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Backland  Prairie </a:t>
            </a:r>
            <a:endParaRPr lang="en-US" dirty="0"/>
          </a:p>
        </p:txBody>
      </p:sp>
      <p:pic>
        <p:nvPicPr>
          <p:cNvPr id="5122" name="Picture 2"/>
          <p:cNvPicPr>
            <a:picLocks noGrp="1" noChangeAspect="1" noChangeArrowheads="1"/>
          </p:cNvPicPr>
          <p:nvPr>
            <p:ph idx="1"/>
          </p:nvPr>
        </p:nvPicPr>
        <p:blipFill>
          <a:blip r:embed="rId2"/>
          <a:srcRect/>
          <a:stretch>
            <a:fillRect/>
          </a:stretch>
        </p:blipFill>
        <p:spPr bwMode="auto">
          <a:xfrm>
            <a:off x="5181600" y="4038600"/>
            <a:ext cx="3505200" cy="2385218"/>
          </a:xfrm>
          <a:prstGeom prst="rect">
            <a:avLst/>
          </a:prstGeom>
          <a:noFill/>
          <a:ln w="9525">
            <a:noFill/>
            <a:miter lim="800000"/>
            <a:headEnd/>
            <a:tailEnd/>
          </a:ln>
          <a:effectLst/>
        </p:spPr>
      </p:pic>
      <p:sp>
        <p:nvSpPr>
          <p:cNvPr id="5" name="TextBox 4"/>
          <p:cNvSpPr txBox="1"/>
          <p:nvPr/>
        </p:nvSpPr>
        <p:spPr>
          <a:xfrm>
            <a:off x="228600" y="3657600"/>
            <a:ext cx="4724400" cy="646331"/>
          </a:xfrm>
          <a:prstGeom prst="rect">
            <a:avLst/>
          </a:prstGeom>
          <a:noFill/>
        </p:spPr>
        <p:txBody>
          <a:bodyPr wrap="square" rtlCol="0">
            <a:spAutoFit/>
          </a:bodyPr>
          <a:lstStyle/>
          <a:p>
            <a:r>
              <a:rPr lang="en-US" dirty="0" smtClean="0"/>
              <a:t>This sub region has a lot of the largest cities in it than any other sub region </a:t>
            </a:r>
            <a:r>
              <a:rPr lang="en-US" smtClean="0"/>
              <a:t>in Texas.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Biggest city in the coastal plains</a:t>
            </a:r>
            <a:endParaRPr lang="en-US" dirty="0"/>
          </a:p>
        </p:txBody>
      </p:sp>
      <p:sp>
        <p:nvSpPr>
          <p:cNvPr id="3" name="Text Placeholder 2"/>
          <p:cNvSpPr>
            <a:spLocks noGrp="1"/>
          </p:cNvSpPr>
          <p:nvPr>
            <p:ph type="body" sz="half" idx="2"/>
          </p:nvPr>
        </p:nvSpPr>
        <p:spPr/>
        <p:txBody>
          <a:bodyPr/>
          <a:lstStyle/>
          <a:p>
            <a:r>
              <a:rPr lang="en-US" dirty="0" smtClean="0"/>
              <a:t>The biggest city in the coastal plains  is Houston. Houston’s population is  2,208,180 in 2009.</a:t>
            </a:r>
            <a:endParaRPr lang="en-US" dirty="0"/>
          </a:p>
        </p:txBody>
      </p:sp>
      <p:pic>
        <p:nvPicPr>
          <p:cNvPr id="1026" name="Picture 2"/>
          <p:cNvPicPr>
            <a:picLocks noGrp="1" noChangeAspect="1" noChangeArrowheads="1"/>
          </p:cNvPicPr>
          <p:nvPr>
            <p:ph type="pic" idx="1"/>
          </p:nvPr>
        </p:nvPicPr>
        <p:blipFill>
          <a:blip r:embed="rId2"/>
          <a:srcRect l="10807" r="10807"/>
          <a:stretch>
            <a:fillRect/>
          </a:stretch>
        </p:blipFill>
        <p:spPr bwMode="auto">
          <a:prstGeom prst="rect">
            <a:avLst/>
          </a:prstGeom>
          <a:noFill/>
          <a:ln w="9525">
            <a:noFill/>
            <a:miter lim="800000"/>
            <a:headEnd/>
            <a:tailEnd/>
          </a:ln>
          <a:effec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Gulf coast Plains </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5638800" y="3200400"/>
            <a:ext cx="3238500" cy="3152775"/>
          </a:xfrm>
          <a:prstGeom prst="rect">
            <a:avLst/>
          </a:prstGeom>
          <a:noFill/>
          <a:ln w="9525">
            <a:noFill/>
            <a:miter lim="800000"/>
            <a:headEnd/>
            <a:tailEnd/>
          </a:ln>
          <a:effectLst/>
        </p:spPr>
      </p:pic>
      <p:sp>
        <p:nvSpPr>
          <p:cNvPr id="5" name="TextBox 4"/>
          <p:cNvSpPr txBox="1"/>
          <p:nvPr/>
        </p:nvSpPr>
        <p:spPr>
          <a:xfrm>
            <a:off x="533400" y="2667000"/>
            <a:ext cx="4648200" cy="923330"/>
          </a:xfrm>
          <a:prstGeom prst="rect">
            <a:avLst/>
          </a:prstGeom>
          <a:noFill/>
        </p:spPr>
        <p:txBody>
          <a:bodyPr wrap="square" rtlCol="0">
            <a:spAutoFit/>
          </a:bodyPr>
          <a:lstStyle/>
          <a:p>
            <a:r>
              <a:rPr lang="en-US" dirty="0" smtClean="0"/>
              <a:t>The Coastal plains have a lot of grass so they have more Cattle then any other sub region in Texas.  </a:t>
            </a:r>
            <a:endParaRPr lang="en-US" dirty="0"/>
          </a:p>
        </p:txBody>
      </p:sp>
      <p:pic>
        <p:nvPicPr>
          <p:cNvPr id="3" name="Picture 2"/>
          <p:cNvPicPr>
            <a:picLocks noChangeAspect="1" noChangeArrowheads="1"/>
          </p:cNvPicPr>
          <p:nvPr/>
        </p:nvPicPr>
        <p:blipFill>
          <a:blip r:embed="rId3"/>
          <a:srcRect/>
          <a:stretch>
            <a:fillRect/>
          </a:stretch>
        </p:blipFill>
        <p:spPr bwMode="auto">
          <a:xfrm>
            <a:off x="6477000" y="1335865"/>
            <a:ext cx="2196394" cy="1635935"/>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629698" y="4191000"/>
            <a:ext cx="3866102" cy="22597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 Texas Plains </a:t>
            </a:r>
            <a:endParaRPr lang="en-US" dirty="0"/>
          </a:p>
        </p:txBody>
      </p:sp>
      <p:pic>
        <p:nvPicPr>
          <p:cNvPr id="2050" name="Picture 2"/>
          <p:cNvPicPr>
            <a:picLocks noGrp="1" noChangeAspect="1" noChangeArrowheads="1"/>
          </p:cNvPicPr>
          <p:nvPr>
            <p:ph idx="1"/>
          </p:nvPr>
        </p:nvPicPr>
        <p:blipFill>
          <a:blip r:embed="rId2"/>
          <a:srcRect/>
          <a:stretch>
            <a:fillRect/>
          </a:stretch>
        </p:blipFill>
        <p:spPr bwMode="auto">
          <a:xfrm>
            <a:off x="6056818" y="3886200"/>
            <a:ext cx="2810957" cy="2667000"/>
          </a:xfrm>
          <a:prstGeom prst="rect">
            <a:avLst/>
          </a:prstGeom>
          <a:noFill/>
          <a:ln w="9525">
            <a:noFill/>
            <a:miter lim="800000"/>
            <a:headEnd/>
            <a:tailEnd/>
          </a:ln>
          <a:effectLst/>
        </p:spPr>
      </p:pic>
      <p:sp>
        <p:nvSpPr>
          <p:cNvPr id="5" name="TextBox 4"/>
          <p:cNvSpPr txBox="1"/>
          <p:nvPr/>
        </p:nvSpPr>
        <p:spPr>
          <a:xfrm>
            <a:off x="381000" y="2667000"/>
            <a:ext cx="5029200" cy="1200329"/>
          </a:xfrm>
          <a:prstGeom prst="rect">
            <a:avLst/>
          </a:prstGeom>
          <a:noFill/>
        </p:spPr>
        <p:txBody>
          <a:bodyPr wrap="square" rtlCol="0">
            <a:spAutoFit/>
          </a:bodyPr>
          <a:lstStyle/>
          <a:p>
            <a:r>
              <a:rPr lang="en-US" dirty="0" smtClean="0"/>
              <a:t>The south Texas plains Is a lot drearier than much of the sub regions and doesn't get that much water. Most of the people living their get there money off of agricultural.</a:t>
            </a:r>
            <a:endParaRPr lang="en-US" dirty="0"/>
          </a:p>
        </p:txBody>
      </p:sp>
      <p:pic>
        <p:nvPicPr>
          <p:cNvPr id="3" name="Picture 2"/>
          <p:cNvPicPr>
            <a:picLocks noChangeAspect="1" noChangeArrowheads="1"/>
          </p:cNvPicPr>
          <p:nvPr/>
        </p:nvPicPr>
        <p:blipFill>
          <a:blip r:embed="rId3"/>
          <a:srcRect/>
          <a:stretch>
            <a:fillRect/>
          </a:stretch>
        </p:blipFill>
        <p:spPr bwMode="auto">
          <a:xfrm>
            <a:off x="908050" y="4648200"/>
            <a:ext cx="3130550" cy="18288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a:srcRect/>
          <a:stretch>
            <a:fillRect/>
          </a:stretch>
        </p:blipFill>
        <p:spPr bwMode="auto">
          <a:xfrm>
            <a:off x="6248400" y="1905000"/>
            <a:ext cx="2590800" cy="16859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Piney woods </a:t>
            </a:r>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6019800" y="3886200"/>
            <a:ext cx="2681817" cy="2468563"/>
          </a:xfrm>
          <a:prstGeom prst="rect">
            <a:avLst/>
          </a:prstGeom>
          <a:noFill/>
          <a:ln w="9525">
            <a:noFill/>
            <a:miter lim="800000"/>
            <a:headEnd/>
            <a:tailEnd/>
          </a:ln>
          <a:effectLst/>
        </p:spPr>
      </p:pic>
      <p:sp>
        <p:nvSpPr>
          <p:cNvPr id="5" name="TextBox 4"/>
          <p:cNvSpPr txBox="1"/>
          <p:nvPr/>
        </p:nvSpPr>
        <p:spPr>
          <a:xfrm>
            <a:off x="304800" y="2971800"/>
            <a:ext cx="5181600" cy="923330"/>
          </a:xfrm>
          <a:prstGeom prst="rect">
            <a:avLst/>
          </a:prstGeom>
          <a:noFill/>
        </p:spPr>
        <p:txBody>
          <a:bodyPr wrap="square" rtlCol="0">
            <a:spAutoFit/>
          </a:bodyPr>
          <a:lstStyle/>
          <a:p>
            <a:r>
              <a:rPr lang="en-US" dirty="0" smtClean="0"/>
              <a:t>The Piney woods get’s there name because all of the Pine trees. Most of the National parks are in this sub regions and a lot of oil fields too. </a:t>
            </a:r>
            <a:endParaRPr lang="en-US" dirty="0"/>
          </a:p>
        </p:txBody>
      </p:sp>
      <p:pic>
        <p:nvPicPr>
          <p:cNvPr id="3" name="Picture 2"/>
          <p:cNvPicPr>
            <a:picLocks noChangeAspect="1" noChangeArrowheads="1"/>
          </p:cNvPicPr>
          <p:nvPr/>
        </p:nvPicPr>
        <p:blipFill>
          <a:blip r:embed="rId3"/>
          <a:srcRect/>
          <a:stretch>
            <a:fillRect/>
          </a:stretch>
        </p:blipFill>
        <p:spPr bwMode="auto">
          <a:xfrm>
            <a:off x="914400" y="4495800"/>
            <a:ext cx="2971800" cy="1918926"/>
          </a:xfrm>
          <a:prstGeom prst="rect">
            <a:avLst/>
          </a:prstGeom>
          <a:noFill/>
          <a:ln w="9525">
            <a:noFill/>
            <a:miter lim="800000"/>
            <a:headEnd/>
            <a:tailEnd/>
          </a:ln>
          <a:effectLst/>
        </p:spPr>
      </p:pic>
      <p:pic>
        <p:nvPicPr>
          <p:cNvPr id="3075" name="Picture 3"/>
          <p:cNvPicPr>
            <a:picLocks noChangeAspect="1" noChangeArrowheads="1"/>
          </p:cNvPicPr>
          <p:nvPr/>
        </p:nvPicPr>
        <p:blipFill>
          <a:blip r:embed="rId4"/>
          <a:srcRect/>
          <a:stretch>
            <a:fillRect/>
          </a:stretch>
        </p:blipFill>
        <p:spPr bwMode="auto">
          <a:xfrm>
            <a:off x="6477000" y="1371600"/>
            <a:ext cx="1925794" cy="20383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 Oak Belt </a:t>
            </a:r>
            <a:endParaRPr lang="en-US" dirty="0"/>
          </a:p>
        </p:txBody>
      </p:sp>
      <p:pic>
        <p:nvPicPr>
          <p:cNvPr id="4098" name="Picture 2"/>
          <p:cNvPicPr>
            <a:picLocks noGrp="1" noChangeAspect="1" noChangeArrowheads="1"/>
          </p:cNvPicPr>
          <p:nvPr>
            <p:ph idx="1"/>
          </p:nvPr>
        </p:nvPicPr>
        <p:blipFill>
          <a:blip r:embed="rId2"/>
          <a:srcRect/>
          <a:stretch>
            <a:fillRect/>
          </a:stretch>
        </p:blipFill>
        <p:spPr bwMode="auto">
          <a:xfrm>
            <a:off x="5715000" y="4267200"/>
            <a:ext cx="2919412" cy="2310605"/>
          </a:xfrm>
          <a:prstGeom prst="rect">
            <a:avLst/>
          </a:prstGeom>
          <a:noFill/>
          <a:ln w="9525">
            <a:noFill/>
            <a:miter lim="800000"/>
            <a:headEnd/>
            <a:tailEnd/>
          </a:ln>
          <a:effectLst/>
        </p:spPr>
      </p:pic>
      <p:sp>
        <p:nvSpPr>
          <p:cNvPr id="5" name="TextBox 4"/>
          <p:cNvSpPr txBox="1"/>
          <p:nvPr/>
        </p:nvSpPr>
        <p:spPr>
          <a:xfrm>
            <a:off x="152400" y="3429000"/>
            <a:ext cx="5257800" cy="646331"/>
          </a:xfrm>
          <a:prstGeom prst="rect">
            <a:avLst/>
          </a:prstGeom>
          <a:noFill/>
        </p:spPr>
        <p:txBody>
          <a:bodyPr wrap="square" rtlCol="0">
            <a:spAutoFit/>
          </a:bodyPr>
          <a:lstStyle/>
          <a:p>
            <a:r>
              <a:rPr lang="en-US" dirty="0" smtClean="0"/>
              <a:t>In the Post oak  a lot of corn, grains, cotton, , peanuts, and pecans. And also it has a lot oak trees.</a:t>
            </a:r>
            <a:endParaRPr lang="en-US" dirty="0"/>
          </a:p>
        </p:txBody>
      </p:sp>
      <p:pic>
        <p:nvPicPr>
          <p:cNvPr id="3" name="Picture 2"/>
          <p:cNvPicPr>
            <a:picLocks noChangeAspect="1" noChangeArrowheads="1"/>
          </p:cNvPicPr>
          <p:nvPr/>
        </p:nvPicPr>
        <p:blipFill>
          <a:blip r:embed="rId3"/>
          <a:srcRect/>
          <a:stretch>
            <a:fillRect/>
          </a:stretch>
        </p:blipFill>
        <p:spPr bwMode="auto">
          <a:xfrm>
            <a:off x="455084" y="4419600"/>
            <a:ext cx="2669116" cy="2057400"/>
          </a:xfrm>
          <a:prstGeom prst="rect">
            <a:avLst/>
          </a:prstGeom>
          <a:noFill/>
          <a:ln w="9525">
            <a:noFill/>
            <a:miter lim="800000"/>
            <a:headEnd/>
            <a:tailEnd/>
          </a:ln>
          <a:effectLst/>
        </p:spPr>
      </p:pic>
      <p:pic>
        <p:nvPicPr>
          <p:cNvPr id="4099" name="Picture 3"/>
          <p:cNvPicPr>
            <a:picLocks noChangeAspect="1" noChangeArrowheads="1"/>
          </p:cNvPicPr>
          <p:nvPr/>
        </p:nvPicPr>
        <p:blipFill>
          <a:blip r:embed="rId4"/>
          <a:srcRect/>
          <a:stretch>
            <a:fillRect/>
          </a:stretch>
        </p:blipFill>
        <p:spPr bwMode="auto">
          <a:xfrm>
            <a:off x="5636342" y="1752600"/>
            <a:ext cx="3282028" cy="2105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Backland  Prairie </a:t>
            </a:r>
            <a:endParaRPr lang="en-US" dirty="0"/>
          </a:p>
        </p:txBody>
      </p:sp>
      <p:pic>
        <p:nvPicPr>
          <p:cNvPr id="5122" name="Picture 2"/>
          <p:cNvPicPr>
            <a:picLocks noGrp="1" noChangeAspect="1" noChangeArrowheads="1"/>
          </p:cNvPicPr>
          <p:nvPr>
            <p:ph idx="1"/>
          </p:nvPr>
        </p:nvPicPr>
        <p:blipFill>
          <a:blip r:embed="rId2"/>
          <a:srcRect/>
          <a:stretch>
            <a:fillRect/>
          </a:stretch>
        </p:blipFill>
        <p:spPr bwMode="auto">
          <a:xfrm>
            <a:off x="5181600" y="4038600"/>
            <a:ext cx="3505200" cy="2385218"/>
          </a:xfrm>
          <a:prstGeom prst="rect">
            <a:avLst/>
          </a:prstGeom>
          <a:noFill/>
          <a:ln w="9525">
            <a:noFill/>
            <a:miter lim="800000"/>
            <a:headEnd/>
            <a:tailEnd/>
          </a:ln>
          <a:effectLst/>
        </p:spPr>
      </p:pic>
      <p:sp>
        <p:nvSpPr>
          <p:cNvPr id="5" name="TextBox 4"/>
          <p:cNvSpPr txBox="1"/>
          <p:nvPr/>
        </p:nvSpPr>
        <p:spPr>
          <a:xfrm>
            <a:off x="228600" y="3657600"/>
            <a:ext cx="4724400" cy="646331"/>
          </a:xfrm>
          <a:prstGeom prst="rect">
            <a:avLst/>
          </a:prstGeom>
          <a:noFill/>
        </p:spPr>
        <p:txBody>
          <a:bodyPr wrap="square" rtlCol="0">
            <a:spAutoFit/>
          </a:bodyPr>
          <a:lstStyle/>
          <a:p>
            <a:r>
              <a:rPr lang="en-US" dirty="0" smtClean="0"/>
              <a:t>This sub region has a lot of the largest cities in it than any other sub region </a:t>
            </a:r>
            <a:r>
              <a:rPr lang="en-US" smtClean="0"/>
              <a:t>in Texas.</a:t>
            </a:r>
            <a:endParaRPr lang="en-US" dirty="0"/>
          </a:p>
        </p:txBody>
      </p:sp>
      <p:pic>
        <p:nvPicPr>
          <p:cNvPr id="3" name="Picture 2"/>
          <p:cNvPicPr>
            <a:picLocks noChangeAspect="1" noChangeArrowheads="1"/>
          </p:cNvPicPr>
          <p:nvPr/>
        </p:nvPicPr>
        <p:blipFill>
          <a:blip r:embed="rId3"/>
          <a:srcRect/>
          <a:stretch>
            <a:fillRect/>
          </a:stretch>
        </p:blipFill>
        <p:spPr bwMode="auto">
          <a:xfrm>
            <a:off x="5715000" y="1992762"/>
            <a:ext cx="2295525" cy="1883914"/>
          </a:xfrm>
          <a:prstGeom prst="rect">
            <a:avLst/>
          </a:prstGeom>
          <a:noFill/>
          <a:ln w="9525">
            <a:noFill/>
            <a:miter lim="800000"/>
            <a:headEnd/>
            <a:tailEnd/>
          </a:ln>
          <a:effectLst/>
        </p:spPr>
      </p:pic>
      <p:pic>
        <p:nvPicPr>
          <p:cNvPr id="5123" name="Picture 3"/>
          <p:cNvPicPr>
            <a:picLocks noChangeAspect="1" noChangeArrowheads="1"/>
          </p:cNvPicPr>
          <p:nvPr/>
        </p:nvPicPr>
        <p:blipFill>
          <a:blip r:embed="rId4"/>
          <a:srcRect/>
          <a:stretch>
            <a:fillRect/>
          </a:stretch>
        </p:blipFill>
        <p:spPr bwMode="auto">
          <a:xfrm>
            <a:off x="838200" y="4695154"/>
            <a:ext cx="2895600" cy="187709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Where are the Coastal Plains?</a:t>
            </a:r>
            <a:endParaRPr lang="en-US" dirty="0"/>
          </a:p>
        </p:txBody>
      </p:sp>
      <p:sp>
        <p:nvSpPr>
          <p:cNvPr id="3" name="Subtitle 2"/>
          <p:cNvSpPr>
            <a:spLocks noGrp="1"/>
          </p:cNvSpPr>
          <p:nvPr>
            <p:ph type="subTitle" idx="1"/>
          </p:nvPr>
        </p:nvSpPr>
        <p:spPr/>
        <p:txBody>
          <a:bodyPr/>
          <a:lstStyle/>
          <a:p>
            <a:pPr marL="514350" indent="-514350" algn="l">
              <a:buAutoNum type="alphaLcPeriod"/>
            </a:pPr>
            <a:r>
              <a:rPr lang="en-US" dirty="0" smtClean="0"/>
              <a:t>The panhandle</a:t>
            </a:r>
          </a:p>
          <a:p>
            <a:pPr marL="514350" indent="-514350" algn="l">
              <a:buAutoNum type="alphaLcPeriod"/>
            </a:pPr>
            <a:r>
              <a:rPr lang="en-US" dirty="0" smtClean="0"/>
              <a:t>The U.S.-Mexico Border</a:t>
            </a:r>
          </a:p>
          <a:p>
            <a:pPr marL="514350" indent="-514350" algn="l">
              <a:buAutoNum type="alphaLcPeriod"/>
            </a:pPr>
            <a:r>
              <a:rPr lang="en-US" dirty="0" smtClean="0"/>
              <a:t>The Coast</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smtClean="0"/>
              <a:t>Answer=A</a:t>
            </a: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Which city is not in the Coastal Plains?</a:t>
            </a:r>
            <a:endParaRPr lang="en-US" dirty="0"/>
          </a:p>
        </p:txBody>
      </p:sp>
      <p:sp>
        <p:nvSpPr>
          <p:cNvPr id="3" name="Content Placeholder 2"/>
          <p:cNvSpPr>
            <a:spLocks noGrp="1"/>
          </p:cNvSpPr>
          <p:nvPr>
            <p:ph idx="1"/>
          </p:nvPr>
        </p:nvSpPr>
        <p:spPr/>
        <p:txBody>
          <a:bodyPr/>
          <a:lstStyle/>
          <a:p>
            <a:pPr marL="514350" indent="-514350">
              <a:buAutoNum type="alphaLcPeriod"/>
            </a:pPr>
            <a:r>
              <a:rPr lang="en-US" dirty="0" smtClean="0"/>
              <a:t>Houston</a:t>
            </a:r>
          </a:p>
          <a:p>
            <a:pPr marL="514350" indent="-514350">
              <a:buAutoNum type="alphaLcPeriod"/>
            </a:pPr>
            <a:r>
              <a:rPr lang="en-US" dirty="0" smtClean="0"/>
              <a:t>Laredo</a:t>
            </a:r>
          </a:p>
          <a:p>
            <a:pPr marL="514350" indent="-514350">
              <a:buAutoNum type="alphaLcPeriod"/>
            </a:pPr>
            <a:r>
              <a:rPr lang="en-US" dirty="0" smtClean="0"/>
              <a:t>Fort Worth</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Answer=Fort Worth</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True or False</a:t>
            </a:r>
            <a:endParaRPr lang="en-US" dirty="0"/>
          </a:p>
        </p:txBody>
      </p:sp>
      <p:sp>
        <p:nvSpPr>
          <p:cNvPr id="3" name="Content Placeholder 2"/>
          <p:cNvSpPr>
            <a:spLocks noGrp="1"/>
          </p:cNvSpPr>
          <p:nvPr>
            <p:ph idx="1"/>
          </p:nvPr>
        </p:nvSpPr>
        <p:spPr/>
        <p:txBody>
          <a:bodyPr/>
          <a:lstStyle/>
          <a:p>
            <a:pPr>
              <a:buNone/>
            </a:pPr>
            <a:r>
              <a:rPr lang="en-US" dirty="0" smtClean="0"/>
              <a:t>Austin is in the Coastal Plains.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acorn.jpg"/>
          <p:cNvPicPr>
            <a:picLocks noGrp="1" noChangeAspect="1"/>
          </p:cNvPicPr>
          <p:nvPr>
            <p:ph type="pic" idx="1"/>
          </p:nvPr>
        </p:nvPicPr>
        <p:blipFill>
          <a:blip r:embed="rId2"/>
          <a:srcRect l="5723" r="5723"/>
          <a:stretch>
            <a:fillRect/>
          </a:stretch>
        </p:blipFill>
        <p:spPr>
          <a:xfrm>
            <a:off x="0" y="0"/>
            <a:ext cx="4648200" cy="3931920"/>
          </a:xfrm>
        </p:spPr>
      </p:pic>
      <p:pic>
        <p:nvPicPr>
          <p:cNvPr id="6" name="Picture 5" descr="imagesCA5SY9HX.jpg"/>
          <p:cNvPicPr>
            <a:picLocks noChangeAspect="1"/>
          </p:cNvPicPr>
          <p:nvPr/>
        </p:nvPicPr>
        <p:blipFill>
          <a:blip r:embed="rId3"/>
          <a:stretch>
            <a:fillRect/>
          </a:stretch>
        </p:blipFill>
        <p:spPr>
          <a:xfrm>
            <a:off x="4648200" y="0"/>
            <a:ext cx="4495800" cy="3962400"/>
          </a:xfrm>
          <a:prstGeom prst="rect">
            <a:avLst/>
          </a:prstGeom>
        </p:spPr>
      </p:pic>
      <p:pic>
        <p:nvPicPr>
          <p:cNvPr id="7" name="Picture 6" descr="tickseed.jpg"/>
          <p:cNvPicPr>
            <a:picLocks noChangeAspect="1"/>
          </p:cNvPicPr>
          <p:nvPr/>
        </p:nvPicPr>
        <p:blipFill>
          <a:blip r:embed="rId4"/>
          <a:stretch>
            <a:fillRect/>
          </a:stretch>
        </p:blipFill>
        <p:spPr>
          <a:xfrm>
            <a:off x="0" y="3886200"/>
            <a:ext cx="9144000" cy="2971800"/>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Answer=True</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the long islands that line our coast?</a:t>
            </a:r>
            <a:endParaRPr lang="en-US" dirty="0"/>
          </a:p>
        </p:txBody>
      </p:sp>
      <p:sp>
        <p:nvSpPr>
          <p:cNvPr id="3" name="Content Placeholder 2"/>
          <p:cNvSpPr>
            <a:spLocks noGrp="1"/>
          </p:cNvSpPr>
          <p:nvPr>
            <p:ph idx="1"/>
          </p:nvPr>
        </p:nvSpPr>
        <p:spPr/>
        <p:txBody>
          <a:bodyPr/>
          <a:lstStyle/>
          <a:p>
            <a:pPr marL="514350" indent="-514350">
              <a:buAutoNum type="alphaUcPeriod"/>
            </a:pPr>
            <a:r>
              <a:rPr lang="en-US" dirty="0" smtClean="0"/>
              <a:t>Barrier islands </a:t>
            </a:r>
          </a:p>
          <a:p>
            <a:pPr marL="514350" indent="-514350">
              <a:buAutoNum type="alphaUcPeriod"/>
            </a:pPr>
            <a:r>
              <a:rPr lang="en-US" dirty="0" smtClean="0"/>
              <a:t>Long islands</a:t>
            </a:r>
          </a:p>
          <a:p>
            <a:pPr marL="514350" indent="-514350">
              <a:buAutoNum type="alphaUcPeriod"/>
            </a:pPr>
            <a:r>
              <a:rPr lang="en-US" dirty="0" smtClean="0"/>
              <a:t>Wall islands </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r>
              <a:rPr lang="en-US" dirty="0" smtClean="0"/>
              <a:t>Answer=A</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Are the </a:t>
            </a:r>
            <a:r>
              <a:rPr lang="en-US" dirty="0"/>
              <a:t>C</a:t>
            </a:r>
            <a:r>
              <a:rPr lang="en-US" dirty="0" smtClean="0"/>
              <a:t>oastal Plains the largest region or the smallest? </a:t>
            </a:r>
            <a:endParaRPr lang="en-US" dirty="0"/>
          </a:p>
        </p:txBody>
      </p:sp>
      <p:sp>
        <p:nvSpPr>
          <p:cNvPr id="3" name="Content Placeholder 2"/>
          <p:cNvSpPr>
            <a:spLocks noGrp="1"/>
          </p:cNvSpPr>
          <p:nvPr>
            <p:ph idx="1"/>
          </p:nvPr>
        </p:nvSpPr>
        <p:spPr/>
        <p:txBody>
          <a:bodyPr/>
          <a:lstStyle/>
          <a:p>
            <a:pPr marL="514350" indent="-514350">
              <a:buAutoNum type="alphaUcPeriod"/>
            </a:pPr>
            <a:r>
              <a:rPr lang="en-US" dirty="0" smtClean="0"/>
              <a:t>Largest</a:t>
            </a:r>
          </a:p>
          <a:p>
            <a:pPr marL="514350" indent="-514350">
              <a:buAutoNum type="alphaUcPeriod"/>
            </a:pPr>
            <a:r>
              <a:rPr lang="en-US" dirty="0" smtClean="0"/>
              <a:t>Smallest</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Answer=A</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fontScale="40000" lnSpcReduction="20000"/>
          </a:bodyPr>
          <a:lstStyle/>
          <a:p>
            <a:r>
              <a:rPr lang="en-US" sz="9600" dirty="0" smtClean="0"/>
              <a:t>Google images, Google search, yahoo images, yahoo search, and Texas and Texans text book.</a:t>
            </a:r>
          </a:p>
          <a:p>
            <a:endParaRPr lang="en-US" dirty="0"/>
          </a:p>
        </p:txBody>
      </p:sp>
      <p:sp>
        <p:nvSpPr>
          <p:cNvPr id="2" name="Title 1"/>
          <p:cNvSpPr>
            <a:spLocks noGrp="1"/>
          </p:cNvSpPr>
          <p:nvPr>
            <p:ph type="ctrTitle"/>
          </p:nvPr>
        </p:nvSpPr>
        <p:spPr>
          <a:xfrm>
            <a:off x="457200" y="1752600"/>
            <a:ext cx="8229600" cy="1451955"/>
          </a:xfrm>
        </p:spPr>
        <p:txBody>
          <a:bodyPr>
            <a:normAutofit fontScale="90000"/>
          </a:bodyPr>
          <a:lstStyle/>
          <a:p>
            <a:r>
              <a:rPr lang="en-US" sz="7200" dirty="0" smtClean="0">
                <a:latin typeface="Poor Richard" pitchFamily="18" charset="0"/>
              </a:rPr>
              <a:t>P</a:t>
            </a:r>
            <a:r>
              <a:rPr sz="7200" smtClean="0">
                <a:latin typeface="Poor Richard" pitchFamily="18" charset="0"/>
              </a:rPr>
              <a:t>roject Recourses</a:t>
            </a:r>
            <a:r>
              <a:rPr smtClean="0">
                <a:latin typeface="Poor Richard" pitchFamily="18" charset="0"/>
              </a:rPr>
              <a:t/>
            </a:r>
            <a:br>
              <a:rPr smtClean="0">
                <a:latin typeface="Poor Richard" pitchFamily="18" charset="0"/>
              </a:rPr>
            </a:br>
            <a:endParaRPr lang="en-US" dirty="0">
              <a:latin typeface="Poor Richard"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6" name="Content Placeholder 5" descr="cottonmouth-full.jpg"/>
          <p:cNvPicPr>
            <a:picLocks noGrp="1" noChangeAspect="1"/>
          </p:cNvPicPr>
          <p:nvPr>
            <p:ph idx="1"/>
          </p:nvPr>
        </p:nvPicPr>
        <p:blipFill>
          <a:blip r:embed="rId2"/>
          <a:stretch>
            <a:fillRect/>
          </a:stretch>
        </p:blipFill>
        <p:spPr>
          <a:xfrm>
            <a:off x="838200" y="1524000"/>
            <a:ext cx="2372231" cy="2087563"/>
          </a:xfrm>
        </p:spPr>
      </p:pic>
      <p:pic>
        <p:nvPicPr>
          <p:cNvPr id="7" name="Picture 6" descr="alligator-gar-07apr-035.jpg"/>
          <p:cNvPicPr>
            <a:picLocks noChangeAspect="1"/>
          </p:cNvPicPr>
          <p:nvPr/>
        </p:nvPicPr>
        <p:blipFill>
          <a:blip r:embed="rId3"/>
          <a:stretch>
            <a:fillRect/>
          </a:stretch>
        </p:blipFill>
        <p:spPr>
          <a:xfrm>
            <a:off x="3733800" y="1828800"/>
            <a:ext cx="2286000" cy="3048000"/>
          </a:xfrm>
          <a:prstGeom prst="rect">
            <a:avLst/>
          </a:prstGeom>
        </p:spPr>
      </p:pic>
      <p:pic>
        <p:nvPicPr>
          <p:cNvPr id="8" name="Picture 7" descr="shrimp.jpg"/>
          <p:cNvPicPr>
            <a:picLocks noChangeAspect="1"/>
          </p:cNvPicPr>
          <p:nvPr/>
        </p:nvPicPr>
        <p:blipFill>
          <a:blip r:embed="rId4"/>
          <a:stretch>
            <a:fillRect/>
          </a:stretch>
        </p:blipFill>
        <p:spPr>
          <a:xfrm>
            <a:off x="6324600" y="1828800"/>
            <a:ext cx="2271346" cy="1771650"/>
          </a:xfrm>
          <a:prstGeom prst="rect">
            <a:avLst/>
          </a:prstGeom>
        </p:spPr>
      </p:pic>
      <p:sp>
        <p:nvSpPr>
          <p:cNvPr id="9" name="TextBox 8"/>
          <p:cNvSpPr txBox="1"/>
          <p:nvPr/>
        </p:nvSpPr>
        <p:spPr>
          <a:xfrm>
            <a:off x="914400" y="3886200"/>
            <a:ext cx="2286000" cy="369332"/>
          </a:xfrm>
          <a:prstGeom prst="rect">
            <a:avLst/>
          </a:prstGeom>
          <a:noFill/>
        </p:spPr>
        <p:txBody>
          <a:bodyPr wrap="square" rtlCol="0">
            <a:spAutoFit/>
          </a:bodyPr>
          <a:lstStyle/>
          <a:p>
            <a:r>
              <a:rPr lang="en-US" dirty="0" smtClean="0"/>
              <a:t>Cottonmouth Snake</a:t>
            </a:r>
            <a:endParaRPr lang="en-US" dirty="0"/>
          </a:p>
        </p:txBody>
      </p:sp>
      <p:sp>
        <p:nvSpPr>
          <p:cNvPr id="10" name="TextBox 9"/>
          <p:cNvSpPr txBox="1"/>
          <p:nvPr/>
        </p:nvSpPr>
        <p:spPr>
          <a:xfrm>
            <a:off x="3810000" y="4953000"/>
            <a:ext cx="2133600" cy="369332"/>
          </a:xfrm>
          <a:prstGeom prst="rect">
            <a:avLst/>
          </a:prstGeom>
          <a:noFill/>
        </p:spPr>
        <p:txBody>
          <a:bodyPr wrap="square" rtlCol="0">
            <a:spAutoFit/>
          </a:bodyPr>
          <a:lstStyle/>
          <a:p>
            <a:r>
              <a:rPr lang="en-US" dirty="0" smtClean="0"/>
              <a:t>Alligator Gar</a:t>
            </a:r>
            <a:endParaRPr lang="en-US" dirty="0"/>
          </a:p>
        </p:txBody>
      </p:sp>
      <p:sp>
        <p:nvSpPr>
          <p:cNvPr id="11" name="TextBox 10"/>
          <p:cNvSpPr txBox="1"/>
          <p:nvPr/>
        </p:nvSpPr>
        <p:spPr>
          <a:xfrm>
            <a:off x="6705600" y="3657600"/>
            <a:ext cx="1600200" cy="369332"/>
          </a:xfrm>
          <a:prstGeom prst="rect">
            <a:avLst/>
          </a:prstGeom>
          <a:noFill/>
        </p:spPr>
        <p:txBody>
          <a:bodyPr wrap="square" rtlCol="0">
            <a:spAutoFit/>
          </a:bodyPr>
          <a:lstStyle/>
          <a:p>
            <a:r>
              <a:rPr lang="en-US" dirty="0" smtClean="0"/>
              <a:t>Shrimp</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Annual Precipitation </a:t>
            </a:r>
            <a:endParaRPr lang="en-US" dirty="0"/>
          </a:p>
        </p:txBody>
      </p:sp>
      <p:sp>
        <p:nvSpPr>
          <p:cNvPr id="3" name="Subtitle 2"/>
          <p:cNvSpPr>
            <a:spLocks noGrp="1"/>
          </p:cNvSpPr>
          <p:nvPr>
            <p:ph type="subTitle" idx="1"/>
          </p:nvPr>
        </p:nvSpPr>
        <p:spPr/>
        <p:txBody>
          <a:bodyPr/>
          <a:lstStyle/>
          <a:p>
            <a:r>
              <a:rPr lang="en-US" dirty="0" smtClean="0"/>
              <a:t>The annual precipitation in Houston is  115.25 cm.</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Hurricane Ike. </a:t>
            </a:r>
            <a:endParaRPr lang="en-US" dirty="0"/>
          </a:p>
        </p:txBody>
      </p:sp>
      <p:sp>
        <p:nvSpPr>
          <p:cNvPr id="3" name="Content Placeholder 2"/>
          <p:cNvSpPr>
            <a:spLocks noGrp="1"/>
          </p:cNvSpPr>
          <p:nvPr>
            <p:ph idx="1"/>
          </p:nvPr>
        </p:nvSpPr>
        <p:spPr/>
        <p:txBody>
          <a:bodyPr/>
          <a:lstStyle/>
          <a:p>
            <a:r>
              <a:rPr lang="en-US" dirty="0" smtClean="0"/>
              <a:t>Debris covered Interstate 45 near Galveston, Tex. Hurricane Ike left at least three million customers without power, streets under water and authorities poised to evaluate the extent of the damage once the storm made its way through.</a:t>
            </a:r>
          </a:p>
          <a:p>
            <a:endParaRPr lang="en-US" dirty="0" smtClean="0"/>
          </a:p>
          <a:p>
            <a:r>
              <a:rPr lang="en-US" dirty="0" smtClean="0">
                <a:hlinkClick r:id="rId2"/>
              </a:rPr>
              <a:t>http://www.nytimes.com/slideshow/2008/09/13/us/0913-IKE_index.html</a:t>
            </a:r>
            <a:r>
              <a:rPr lang="en-US" dirty="0" smtClean="0"/>
              <a:t>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Hurricane Ike.</a:t>
            </a:r>
            <a:endParaRPr lang="en-US" dirty="0"/>
          </a:p>
        </p:txBody>
      </p:sp>
      <p:pic>
        <p:nvPicPr>
          <p:cNvPr id="4" name="Content Placeholder 3" descr="ike4.jpg"/>
          <p:cNvPicPr>
            <a:picLocks noGrp="1" noChangeAspect="1"/>
          </p:cNvPicPr>
          <p:nvPr>
            <p:ph idx="1"/>
          </p:nvPr>
        </p:nvPicPr>
        <p:blipFill>
          <a:blip r:embed="rId2"/>
          <a:stretch>
            <a:fillRect/>
          </a:stretch>
        </p:blipFill>
        <p:spPr>
          <a:xfrm>
            <a:off x="4876800" y="4114800"/>
            <a:ext cx="3810000" cy="2413970"/>
          </a:xfrm>
          <a:ln w="76200">
            <a:solidFill>
              <a:schemeClr val="tx2"/>
            </a:solidFill>
            <a:prstDash val="sysDash"/>
          </a:ln>
        </p:spPr>
      </p:pic>
      <p:pic>
        <p:nvPicPr>
          <p:cNvPr id="5" name="Picture 4" descr="ike.jpg"/>
          <p:cNvPicPr>
            <a:picLocks noChangeAspect="1"/>
          </p:cNvPicPr>
          <p:nvPr/>
        </p:nvPicPr>
        <p:blipFill>
          <a:blip r:embed="rId3"/>
          <a:stretch>
            <a:fillRect/>
          </a:stretch>
        </p:blipFill>
        <p:spPr>
          <a:xfrm>
            <a:off x="304800" y="4419600"/>
            <a:ext cx="3505200" cy="2228717"/>
          </a:xfrm>
          <a:prstGeom prst="rect">
            <a:avLst/>
          </a:prstGeom>
          <a:ln w="76200">
            <a:solidFill>
              <a:schemeClr val="tx2"/>
            </a:solidFill>
            <a:prstDash val="sysDash"/>
          </a:ln>
        </p:spPr>
      </p:pic>
      <p:pic>
        <p:nvPicPr>
          <p:cNvPr id="6" name="Picture 5" descr="ike2.jpg"/>
          <p:cNvPicPr>
            <a:picLocks noChangeAspect="1"/>
          </p:cNvPicPr>
          <p:nvPr/>
        </p:nvPicPr>
        <p:blipFill>
          <a:blip r:embed="rId4"/>
          <a:stretch>
            <a:fillRect/>
          </a:stretch>
        </p:blipFill>
        <p:spPr>
          <a:xfrm>
            <a:off x="228600" y="1828800"/>
            <a:ext cx="3531473" cy="2209799"/>
          </a:xfrm>
          <a:prstGeom prst="rect">
            <a:avLst/>
          </a:prstGeom>
          <a:ln w="76200">
            <a:solidFill>
              <a:schemeClr val="tx2"/>
            </a:solidFill>
            <a:prstDash val="sysDash"/>
          </a:ln>
        </p:spPr>
      </p:pic>
      <p:pic>
        <p:nvPicPr>
          <p:cNvPr id="7" name="Picture 6" descr="ike3.jpg"/>
          <p:cNvPicPr>
            <a:picLocks noChangeAspect="1"/>
          </p:cNvPicPr>
          <p:nvPr/>
        </p:nvPicPr>
        <p:blipFill>
          <a:blip r:embed="rId5"/>
          <a:stretch>
            <a:fillRect/>
          </a:stretch>
        </p:blipFill>
        <p:spPr>
          <a:xfrm>
            <a:off x="4800600" y="1295400"/>
            <a:ext cx="3824876" cy="2438400"/>
          </a:xfrm>
          <a:prstGeom prst="rect">
            <a:avLst/>
          </a:prstGeom>
          <a:ln w="76200">
            <a:solidFill>
              <a:schemeClr val="tx2"/>
            </a:solidFill>
            <a:prstDash val="sysDash"/>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Crops </a:t>
            </a:r>
            <a:endParaRPr lang="en-US" dirty="0"/>
          </a:p>
        </p:txBody>
      </p:sp>
      <p:sp>
        <p:nvSpPr>
          <p:cNvPr id="3" name="Content Placeholder 2"/>
          <p:cNvSpPr>
            <a:spLocks noGrp="1"/>
          </p:cNvSpPr>
          <p:nvPr>
            <p:ph idx="1"/>
          </p:nvPr>
        </p:nvSpPr>
        <p:spPr/>
        <p:txBody>
          <a:bodyPr/>
          <a:lstStyle/>
          <a:p>
            <a:r>
              <a:rPr lang="en-US" dirty="0" smtClean="0"/>
              <a:t>Grapefruit </a:t>
            </a:r>
          </a:p>
          <a:p>
            <a:r>
              <a:rPr lang="en-US" dirty="0" smtClean="0"/>
              <a:t>Oranges </a:t>
            </a:r>
            <a:endParaRPr lang="en-US" dirty="0"/>
          </a:p>
        </p:txBody>
      </p:sp>
      <p:pic>
        <p:nvPicPr>
          <p:cNvPr id="4" name="Picture 3" descr="images.jpg"/>
          <p:cNvPicPr>
            <a:picLocks noChangeAspect="1"/>
          </p:cNvPicPr>
          <p:nvPr/>
        </p:nvPicPr>
        <p:blipFill>
          <a:blip r:embed="rId2"/>
          <a:stretch>
            <a:fillRect/>
          </a:stretch>
        </p:blipFill>
        <p:spPr>
          <a:xfrm>
            <a:off x="685800" y="3276600"/>
            <a:ext cx="2819400" cy="2819400"/>
          </a:xfrm>
          <a:prstGeom prst="rect">
            <a:avLst/>
          </a:prstGeom>
        </p:spPr>
      </p:pic>
      <p:pic>
        <p:nvPicPr>
          <p:cNvPr id="5" name="Picture 4" descr="VZS5CA3S23AWCA4Q3URVCAZEAX8ZCAUOTWS5CAYEWYVRCAS6FU4ECA3900NLCAQCIE0OCAAA6SN9CAN921P9CAQ7CJNUCAGBQ3M7CA8U8TG8CAJMZ1ZVCA9JKV02CAC5XO1KCA1LB9A0CAVFXVK4CAHW1GC9.jpg"/>
          <p:cNvPicPr>
            <a:picLocks noChangeAspect="1"/>
          </p:cNvPicPr>
          <p:nvPr/>
        </p:nvPicPr>
        <p:blipFill>
          <a:blip r:embed="rId3"/>
          <a:stretch>
            <a:fillRect/>
          </a:stretch>
        </p:blipFill>
        <p:spPr>
          <a:xfrm>
            <a:off x="4191000" y="3200400"/>
            <a:ext cx="3181350" cy="2396617"/>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703</TotalTime>
  <Words>806</Words>
  <Application>Microsoft Office PowerPoint</Application>
  <PresentationFormat>On-screen Show (4:3)</PresentationFormat>
  <Paragraphs>102</Paragraphs>
  <Slides>45</Slides>
  <Notes>3</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Flow</vt:lpstr>
      <vt:lpstr>The Costal Plains </vt:lpstr>
      <vt:lpstr>Slide 2</vt:lpstr>
      <vt:lpstr>Biggest city in the coastal plains</vt:lpstr>
      <vt:lpstr>Slide 4</vt:lpstr>
      <vt:lpstr>Slide 5</vt:lpstr>
      <vt:lpstr>Annual Precipitation </vt:lpstr>
      <vt:lpstr>Hurricane Ike. </vt:lpstr>
      <vt:lpstr>Hurricane Ike.</vt:lpstr>
      <vt:lpstr>Crops </vt:lpstr>
      <vt:lpstr>Gulf Coast Plain</vt:lpstr>
      <vt:lpstr>Gulf Coast Plain</vt:lpstr>
      <vt:lpstr>Gulf Coast Plain</vt:lpstr>
      <vt:lpstr>Piney Woods</vt:lpstr>
      <vt:lpstr>Piney Woods</vt:lpstr>
      <vt:lpstr>Piney Woods</vt:lpstr>
      <vt:lpstr>South Texas Plain</vt:lpstr>
      <vt:lpstr>South Texas Plain</vt:lpstr>
      <vt:lpstr>South Texas Plains</vt:lpstr>
      <vt:lpstr>Post Oak Belt</vt:lpstr>
      <vt:lpstr>Post Oak Belt</vt:lpstr>
      <vt:lpstr>Blackland Prairie</vt:lpstr>
      <vt:lpstr>Blackland Prairie  </vt:lpstr>
      <vt:lpstr>Blackland Prairie </vt:lpstr>
      <vt:lpstr>Caddo Lake </vt:lpstr>
      <vt:lpstr>Gulf coast Plains </vt:lpstr>
      <vt:lpstr>South Texas Plains </vt:lpstr>
      <vt:lpstr>Piney woods </vt:lpstr>
      <vt:lpstr>Post Oak Belt </vt:lpstr>
      <vt:lpstr>Backland  Prairie </vt:lpstr>
      <vt:lpstr>Gulf coast Plains </vt:lpstr>
      <vt:lpstr>South Texas Plains </vt:lpstr>
      <vt:lpstr>Piney woods </vt:lpstr>
      <vt:lpstr>Post Oak Belt </vt:lpstr>
      <vt:lpstr>Backland  Prairie </vt:lpstr>
      <vt:lpstr>Where are the Coastal Plains?</vt:lpstr>
      <vt:lpstr>Slide 36</vt:lpstr>
      <vt:lpstr>Which city is not in the Coastal Plains?</vt:lpstr>
      <vt:lpstr>Slide 38</vt:lpstr>
      <vt:lpstr>True or False</vt:lpstr>
      <vt:lpstr>Slide 40</vt:lpstr>
      <vt:lpstr>What are the long islands that line our coast?</vt:lpstr>
      <vt:lpstr>Slide 42</vt:lpstr>
      <vt:lpstr>Are the Coastal Plains the largest region or the smallest? </vt:lpstr>
      <vt:lpstr>Slide 44</vt:lpstr>
      <vt:lpstr>Project Recourses </vt:lpstr>
    </vt:vector>
  </TitlesOfParts>
  <Company>LENOVO CUSTOMER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Costal Plains </dc:title>
  <dc:creator>adugas</dc:creator>
  <cp:lastModifiedBy>wshannon</cp:lastModifiedBy>
  <cp:revision>17</cp:revision>
  <dcterms:created xsi:type="dcterms:W3CDTF">2009-09-01T13:53:11Z</dcterms:created>
  <dcterms:modified xsi:type="dcterms:W3CDTF">2009-10-07T20:25:31Z</dcterms:modified>
</cp:coreProperties>
</file>